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27"/>
    <p:restoredTop sz="94737"/>
  </p:normalViewPr>
  <p:slideViewPr>
    <p:cSldViewPr snapToGrid="0">
      <p:cViewPr varScale="1">
        <p:scale>
          <a:sx n="68" d="100"/>
          <a:sy n="68" d="100"/>
        </p:scale>
        <p:origin x="12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12/9/2022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p:txBody>
          <a:bodyPr/>
          <a:lstStyle/>
          <a:p>
            <a:r>
              <a:rPr lang="en-US" sz="2800" b="1" dirty="0">
                <a:solidFill>
                  <a:srgbClr val="FF0000"/>
                </a:solidFill>
              </a:rPr>
              <a:t>Short-term bank funding alternatives</a:t>
            </a:r>
          </a:p>
          <a:p>
            <a:r>
              <a:rPr lang="en-US" sz="2400" dirty="0"/>
              <a:t>Retail market</a:t>
            </a:r>
          </a:p>
          <a:p>
            <a:pPr lvl="1">
              <a:buFont typeface="Wingdings" panose="05000000000000000000" pitchFamily="2" charset="2"/>
              <a:buChar char="§"/>
            </a:pPr>
            <a:r>
              <a:rPr lang="en-US" sz="2000" dirty="0"/>
              <a:t>Retail deposit</a:t>
            </a:r>
          </a:p>
          <a:p>
            <a:pPr lvl="2">
              <a:buFont typeface="Wingdings" panose="05000000000000000000" pitchFamily="2" charset="2"/>
              <a:buChar char="q"/>
            </a:pPr>
            <a:r>
              <a:rPr lang="en-US" sz="1600" dirty="0"/>
              <a:t>Deposit account</a:t>
            </a:r>
          </a:p>
          <a:p>
            <a:pPr lvl="2">
              <a:buFont typeface="Wingdings" panose="05000000000000000000" pitchFamily="2" charset="2"/>
              <a:buChar char="q"/>
            </a:pPr>
            <a:r>
              <a:rPr lang="en-US" sz="1600" dirty="0"/>
              <a:t>Saving account</a:t>
            </a:r>
          </a:p>
          <a:p>
            <a:pPr lvl="2">
              <a:buFont typeface="Wingdings" panose="05000000000000000000" pitchFamily="2" charset="2"/>
              <a:buChar char="q"/>
            </a:pPr>
            <a:r>
              <a:rPr lang="en-US" sz="1600" dirty="0"/>
              <a:t>Money market account</a:t>
            </a:r>
          </a:p>
          <a:p>
            <a:r>
              <a:rPr lang="en-US" sz="2400" dirty="0"/>
              <a:t>Short-term Wholesale market</a:t>
            </a:r>
          </a:p>
          <a:p>
            <a:pPr lvl="1">
              <a:buFont typeface="Wingdings" panose="05000000000000000000" pitchFamily="2" charset="2"/>
              <a:buChar char="§"/>
            </a:pPr>
            <a:r>
              <a:rPr lang="en-US" sz="2000" dirty="0"/>
              <a:t>Reserve fund</a:t>
            </a:r>
          </a:p>
          <a:p>
            <a:pPr lvl="1">
              <a:buFont typeface="Wingdings" panose="05000000000000000000" pitchFamily="2" charset="2"/>
              <a:buChar char="§"/>
            </a:pPr>
            <a:r>
              <a:rPr lang="en-US" sz="2000" dirty="0"/>
              <a:t>Interbank fund</a:t>
            </a:r>
          </a:p>
          <a:p>
            <a:pPr lvl="1">
              <a:buFont typeface="Wingdings" panose="05000000000000000000" pitchFamily="2" charset="2"/>
              <a:buChar char="§"/>
            </a:pPr>
            <a:r>
              <a:rPr lang="en-US" sz="2000" dirty="0"/>
              <a:t>Certificate of deposit</a:t>
            </a:r>
          </a:p>
        </p:txBody>
      </p:sp>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a:p>
            <a:r>
              <a:rPr lang="en-US" sz="2800" b="1" dirty="0">
                <a:solidFill>
                  <a:srgbClr val="FF0000"/>
                </a:solidFill>
              </a:rPr>
              <a:t>Interbank Funds</a:t>
            </a:r>
          </a:p>
          <a:p>
            <a:r>
              <a:rPr lang="en-US" dirty="0"/>
              <a:t>The interbank market is the market of loans and deposits between banks.</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p:txBody>
          <a:bodyPr/>
          <a:lstStyle/>
          <a:p>
            <a:r>
              <a:rPr lang="en-US" sz="2800" b="1" dirty="0">
                <a:solidFill>
                  <a:srgbClr val="FF0000"/>
                </a:solidFill>
              </a:rPr>
              <a:t>Certificate of deposit</a:t>
            </a:r>
          </a:p>
          <a:p>
            <a:r>
              <a:rPr lang="en-US" sz="2400" dirty="0"/>
              <a:t>Non-negotiable CD</a:t>
            </a:r>
          </a:p>
          <a:p>
            <a:r>
              <a:rPr lang="en-US" sz="2400" dirty="0"/>
              <a:t>Negotiable CD</a:t>
            </a:r>
          </a:p>
          <a:p>
            <a:pPr lvl="1"/>
            <a:r>
              <a:rPr lang="en-US" sz="2000" dirty="0"/>
              <a:t>Large-denomination CD</a:t>
            </a:r>
          </a:p>
          <a:p>
            <a:pPr lvl="1"/>
            <a:r>
              <a:rPr lang="en-US" sz="2000" dirty="0"/>
              <a:t>Small-denomination CD</a:t>
            </a:r>
          </a:p>
        </p:txBody>
      </p:sp>
    </p:spTree>
    <p:extLst>
      <p:ext uri="{BB962C8B-B14F-4D97-AF65-F5344CB8AC3E}">
        <p14:creationId xmlns:p14="http://schemas.microsoft.com/office/powerpoint/2010/main" val="2012608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5728</Words>
  <Application>Microsoft Office PowerPoint</Application>
  <PresentationFormat>Widescreen</PresentationFormat>
  <Paragraphs>845</Paragraphs>
  <Slides>83</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MyriadPro</vt:lpstr>
      <vt:lpstr>Tw Cen MT</vt:lpstr>
      <vt:lpstr>Tw Cen MT Condensed</vt:lpstr>
      <vt:lpstr>WarnockPro</vt:lpstr>
      <vt:lpstr>华文仿宋</vt:lpstr>
      <vt:lpstr>等线</vt:lpstr>
      <vt:lpstr>Arial</vt:lpstr>
      <vt:lpstr>Calibri</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14</cp:revision>
  <dcterms:created xsi:type="dcterms:W3CDTF">2022-12-06T11:51:52Z</dcterms:created>
  <dcterms:modified xsi:type="dcterms:W3CDTF">2022-12-09T09:04:16Z</dcterms:modified>
</cp:coreProperties>
</file>